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9144000"/>
  <p:notesSz cx="6858000" cy="9144000"/>
  <p:embeddedFontLst>
    <p:embeddedFont>
      <p:font typeface="Playfair Display"/>
      <p:regular r:id="rId20"/>
      <p:bold r:id="rId21"/>
      <p:italic r:id="rId22"/>
      <p:boldItalic r:id="rId23"/>
    </p:embeddedFont>
    <p:embeddedFont>
      <p:font typeface="Montserrat"/>
      <p:regular r:id="rId24"/>
      <p:bold r:id="rId25"/>
      <p:italic r:id="rId26"/>
      <p:boldItalic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regular.fntdata"/><Relationship Id="rId22" Type="http://schemas.openxmlformats.org/officeDocument/2006/relationships/font" Target="fonts/PlayfairDisplay-italic.fntdata"/><Relationship Id="rId21" Type="http://schemas.openxmlformats.org/officeDocument/2006/relationships/font" Target="fonts/PlayfairDisplay-bold.fntdata"/><Relationship Id="rId24" Type="http://schemas.openxmlformats.org/officeDocument/2006/relationships/font" Target="fonts/Montserrat-regular.fntdata"/><Relationship Id="rId23" Type="http://schemas.openxmlformats.org/officeDocument/2006/relationships/font" Target="fonts/PlayfairDispl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Oswald-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7211e6be30_21_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211e6be30_2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72252d3761_22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2252d3761_2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71e806776b_0_11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1e806776b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1e806776b_0_1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1e806776b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1e806776b_0_11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1e806776b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71e806776b_0_5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1e806776b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1e806776b_0_10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1e806776b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1e806776b_0_10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1e806776b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7211e6be30_4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211e6be30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211e6be30_4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211e6be30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t/>
            </a:r>
            <a:endParaRPr sz="1200">
              <a:solidFill>
                <a:srgbClr val="1F497D"/>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1e806776b_0_11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1e806776b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211e6be30_2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211e6be30_2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11e6be30_21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11e6be30_2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6858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871800"/>
            <a:ext cx="8455500" cy="28623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4734200"/>
            <a:ext cx="4910100" cy="7704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333233"/>
            <a:ext cx="8520600" cy="28617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43650" y="744450"/>
            <a:ext cx="567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871800"/>
            <a:ext cx="8455500" cy="28623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645433"/>
            <a:ext cx="8520600" cy="44463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645400"/>
            <a:ext cx="3999900" cy="44463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645400"/>
            <a:ext cx="3999900" cy="44463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701800"/>
            <a:ext cx="56187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0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59940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442233"/>
            <a:ext cx="4045200" cy="23817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38952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6251679"/>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645433"/>
            <a:ext cx="8520600" cy="44463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6251679"/>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1.jpg"/><Relationship Id="rId5" Type="http://schemas.openxmlformats.org/officeDocument/2006/relationships/image" Target="../media/image3.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871800"/>
            <a:ext cx="8455500" cy="286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Creative Solutions for Student Exhibitions</a:t>
            </a:r>
            <a:endParaRPr sz="1800"/>
          </a:p>
        </p:txBody>
      </p:sp>
      <p:sp>
        <p:nvSpPr>
          <p:cNvPr id="59" name="Google Shape;59;p13"/>
          <p:cNvSpPr txBox="1"/>
          <p:nvPr>
            <p:ph idx="1" type="subTitle"/>
          </p:nvPr>
        </p:nvSpPr>
        <p:spPr>
          <a:xfrm>
            <a:off x="344250" y="4734200"/>
            <a:ext cx="4910100" cy="77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March 27, 2020</a:t>
            </a:r>
            <a:endParaRPr/>
          </a:p>
        </p:txBody>
      </p:sp>
      <p:pic>
        <p:nvPicPr>
          <p:cNvPr id="60" name="Google Shape;60;p13"/>
          <p:cNvPicPr preferRelativeResize="0"/>
          <p:nvPr/>
        </p:nvPicPr>
        <p:blipFill>
          <a:blip r:embed="rId3">
            <a:alphaModFix/>
          </a:blip>
          <a:stretch>
            <a:fillRect/>
          </a:stretch>
        </p:blipFill>
        <p:spPr>
          <a:xfrm>
            <a:off x="5745725" y="3787525"/>
            <a:ext cx="2938151" cy="826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Stanford University cont.</a:t>
            </a:r>
            <a:endParaRPr/>
          </a:p>
        </p:txBody>
      </p:sp>
      <p:sp>
        <p:nvSpPr>
          <p:cNvPr id="127" name="Google Shape;127;p22"/>
          <p:cNvSpPr txBox="1"/>
          <p:nvPr>
            <p:ph idx="1" type="body"/>
          </p:nvPr>
        </p:nvSpPr>
        <p:spPr>
          <a:xfrm>
            <a:off x="311700" y="1709375"/>
            <a:ext cx="8520600" cy="482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Spring Quarter:</a:t>
            </a:r>
            <a:endParaRPr/>
          </a:p>
          <a:p>
            <a:pPr indent="0" lvl="0" marL="0" rtl="0" algn="l">
              <a:lnSpc>
                <a:spcPct val="100000"/>
              </a:lnSpc>
              <a:spcBef>
                <a:spcPts val="1600"/>
              </a:spcBef>
              <a:spcAft>
                <a:spcPts val="0"/>
              </a:spcAft>
              <a:buNone/>
            </a:pPr>
            <a:r>
              <a:rPr lang="en" sz="1200"/>
              <a:t>We’ll take our existing rough models that we use as design and layout tools (as seen on the left) and bring them up to a higher level of finish (as this one on the right, which was borrowed from UC Santa Cruz’s Sesnon Gallery).</a:t>
            </a:r>
            <a:endParaRPr sz="1200"/>
          </a:p>
          <a:p>
            <a:pPr indent="-304800" lvl="0" marL="457200" rtl="0" algn="l">
              <a:lnSpc>
                <a:spcPct val="100000"/>
              </a:lnSpc>
              <a:spcBef>
                <a:spcPts val="1600"/>
              </a:spcBef>
              <a:spcAft>
                <a:spcPts val="0"/>
              </a:spcAft>
              <a:buSzPts val="1200"/>
              <a:buChar char="●"/>
            </a:pPr>
            <a:r>
              <a:rPr lang="en" sz="1200"/>
              <a:t>Our Events and Communications Manager is working on website upgrades, both aesthetically and functionally, as we work together to put this online with other material from the exhibition program.</a:t>
            </a:r>
            <a:br>
              <a:rPr lang="en" sz="1200"/>
            </a:br>
            <a:endParaRPr sz="1200"/>
          </a:p>
          <a:p>
            <a:pPr indent="-304800" lvl="0" marL="457200" rtl="0" algn="l">
              <a:lnSpc>
                <a:spcPct val="100000"/>
              </a:lnSpc>
              <a:spcBef>
                <a:spcPts val="0"/>
              </a:spcBef>
              <a:spcAft>
                <a:spcPts val="0"/>
              </a:spcAft>
              <a:buSzPts val="1200"/>
              <a:buChar char="●"/>
            </a:pPr>
            <a:r>
              <a:rPr lang="en" sz="1200"/>
              <a:t>Our MFA Thesis Exhibition may move to the fall quarter and still be realized in the Stanford Art Gallery, but our current plan is to combine the Honor’s and Senior Exhibitions into a single Spring show at the Coulter Art Gallery and curate them virtually with the students. The biggest challenge will be taking 3D work that students may do at home, creating models of them based just on photographs, and placing them into our gallery model.</a:t>
            </a:r>
            <a:endParaRPr sz="1200"/>
          </a:p>
        </p:txBody>
      </p:sp>
      <p:pic>
        <p:nvPicPr>
          <p:cNvPr id="128" name="Google Shape;128;p22"/>
          <p:cNvPicPr preferRelativeResize="0"/>
          <p:nvPr/>
        </p:nvPicPr>
        <p:blipFill>
          <a:blip r:embed="rId3">
            <a:alphaModFix/>
          </a:blip>
          <a:stretch>
            <a:fillRect/>
          </a:stretch>
        </p:blipFill>
        <p:spPr>
          <a:xfrm>
            <a:off x="861975" y="4425574"/>
            <a:ext cx="2510151" cy="2046725"/>
          </a:xfrm>
          <a:prstGeom prst="rect">
            <a:avLst/>
          </a:prstGeom>
          <a:noFill/>
          <a:ln>
            <a:noFill/>
          </a:ln>
        </p:spPr>
      </p:pic>
      <p:pic>
        <p:nvPicPr>
          <p:cNvPr id="129" name="Google Shape;129;p22"/>
          <p:cNvPicPr preferRelativeResize="0"/>
          <p:nvPr/>
        </p:nvPicPr>
        <p:blipFill>
          <a:blip r:embed="rId4">
            <a:alphaModFix/>
          </a:blip>
          <a:stretch>
            <a:fillRect/>
          </a:stretch>
        </p:blipFill>
        <p:spPr>
          <a:xfrm>
            <a:off x="4365750" y="4425574"/>
            <a:ext cx="4167687" cy="20467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Jamaal Sheats</a:t>
            </a:r>
            <a:endParaRPr/>
          </a:p>
          <a:p>
            <a:pPr indent="0" lvl="0" marL="0" rtl="0" algn="l">
              <a:spcBef>
                <a:spcPts val="0"/>
              </a:spcBef>
              <a:spcAft>
                <a:spcPts val="0"/>
              </a:spcAft>
              <a:buNone/>
            </a:pPr>
            <a:r>
              <a:rPr lang="en"/>
              <a:t>Director, Fisk University Galleries</a:t>
            </a:r>
            <a:endParaRPr/>
          </a:p>
        </p:txBody>
      </p:sp>
      <p:sp>
        <p:nvSpPr>
          <p:cNvPr id="135" name="Google Shape;135;p23"/>
          <p:cNvSpPr txBox="1"/>
          <p:nvPr>
            <p:ph idx="1" type="body"/>
          </p:nvPr>
        </p:nvSpPr>
        <p:spPr>
          <a:xfrm>
            <a:off x="311700" y="1645433"/>
            <a:ext cx="8520600" cy="444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6" name="Google Shape;136;p23"/>
          <p:cNvPicPr preferRelativeResize="0"/>
          <p:nvPr/>
        </p:nvPicPr>
        <p:blipFill>
          <a:blip r:embed="rId3">
            <a:alphaModFix/>
          </a:blip>
          <a:stretch>
            <a:fillRect/>
          </a:stretch>
        </p:blipFill>
        <p:spPr>
          <a:xfrm>
            <a:off x="539600" y="1852813"/>
            <a:ext cx="3095625" cy="2276475"/>
          </a:xfrm>
          <a:prstGeom prst="rect">
            <a:avLst/>
          </a:prstGeom>
          <a:noFill/>
          <a:ln>
            <a:noFill/>
          </a:ln>
        </p:spPr>
      </p:pic>
      <p:sp>
        <p:nvSpPr>
          <p:cNvPr id="137" name="Google Shape;137;p23"/>
          <p:cNvSpPr txBox="1"/>
          <p:nvPr/>
        </p:nvSpPr>
        <p:spPr>
          <a:xfrm>
            <a:off x="311700" y="4625250"/>
            <a:ext cx="7229100" cy="1466400"/>
          </a:xfrm>
          <a:prstGeom prst="rect">
            <a:avLst/>
          </a:prstGeom>
          <a:noFill/>
          <a:ln>
            <a:noFill/>
          </a:ln>
        </p:spPr>
        <p:txBody>
          <a:bodyPr anchorCtr="0" anchor="ctr" bIns="91425" lIns="91425" spcFirstLastPara="1" rIns="91425" wrap="square" tIns="91425">
            <a:noAutofit/>
          </a:bodyPr>
          <a:lstStyle/>
          <a:p>
            <a:pPr indent="0" lvl="0" marL="114300" rtl="0" algn="l">
              <a:lnSpc>
                <a:spcPct val="115000"/>
              </a:lnSpc>
              <a:spcBef>
                <a:spcPts val="1200"/>
              </a:spcBef>
              <a:spcAft>
                <a:spcPts val="0"/>
              </a:spcAft>
              <a:buClr>
                <a:schemeClr val="dk2"/>
              </a:buClr>
              <a:buSzPts val="1100"/>
              <a:buFont typeface="Arial"/>
              <a:buNone/>
            </a:pPr>
            <a:r>
              <a:rPr lang="en" sz="1100">
                <a:solidFill>
                  <a:srgbClr val="0D0D0D"/>
                </a:solidFill>
              </a:rPr>
              <a:t>4,000-object permanent collection, including the Alfred Stieglitz Collection of Modern Art and gifts from Abby Aldrich Rockefeller, the Harmon Foundation, Lincoln Kirstein, and Rockwell Kent</a:t>
            </a:r>
            <a:r>
              <a:rPr lang="en" sz="600">
                <a:solidFill>
                  <a:schemeClr val="dk2"/>
                </a:solidFill>
              </a:rPr>
              <a:t>​</a:t>
            </a:r>
            <a:endParaRPr sz="600">
              <a:solidFill>
                <a:schemeClr val="dk2"/>
              </a:solidFill>
            </a:endParaRPr>
          </a:p>
          <a:p>
            <a:pPr indent="0" lvl="0" marL="114300" rtl="0" algn="l">
              <a:lnSpc>
                <a:spcPct val="115000"/>
              </a:lnSpc>
              <a:spcBef>
                <a:spcPts val="1200"/>
              </a:spcBef>
              <a:spcAft>
                <a:spcPts val="1200"/>
              </a:spcAft>
              <a:buClr>
                <a:schemeClr val="dk2"/>
              </a:buClr>
              <a:buSzPts val="1100"/>
              <a:buFont typeface="Arial"/>
              <a:buNone/>
            </a:pPr>
            <a:r>
              <a:rPr lang="en" sz="1100">
                <a:solidFill>
                  <a:srgbClr val="0D0D0D"/>
                </a:solidFill>
              </a:rPr>
              <a:t>Two galleries: Carl Van Vechten Gallery and Aaron Douglas Gallery		</a:t>
            </a:r>
            <a:r>
              <a:rPr lang="en" sz="700">
                <a:solidFill>
                  <a:schemeClr val="dk2"/>
                </a:solidFill>
              </a:rPr>
              <a:t>​</a:t>
            </a:r>
            <a:endParaRPr sz="700">
              <a:solidFill>
                <a:schemeClr val="dk2"/>
              </a:solidFill>
            </a:endParaRPr>
          </a:p>
        </p:txBody>
      </p:sp>
      <p:pic>
        <p:nvPicPr>
          <p:cNvPr id="138" name="Google Shape;138;p23"/>
          <p:cNvPicPr preferRelativeResize="0"/>
          <p:nvPr/>
        </p:nvPicPr>
        <p:blipFill>
          <a:blip r:embed="rId4">
            <a:alphaModFix/>
          </a:blip>
          <a:stretch>
            <a:fillRect/>
          </a:stretch>
        </p:blipFill>
        <p:spPr>
          <a:xfrm>
            <a:off x="3464100" y="1867100"/>
            <a:ext cx="3371850" cy="2247900"/>
          </a:xfrm>
          <a:prstGeom prst="rect">
            <a:avLst/>
          </a:prstGeom>
          <a:noFill/>
          <a:ln>
            <a:noFill/>
          </a:ln>
        </p:spPr>
      </p:pic>
      <p:pic>
        <p:nvPicPr>
          <p:cNvPr id="139" name="Google Shape;139;p23"/>
          <p:cNvPicPr preferRelativeResize="0"/>
          <p:nvPr/>
        </p:nvPicPr>
        <p:blipFill rotWithShape="1">
          <a:blip r:embed="rId5">
            <a:alphaModFix/>
          </a:blip>
          <a:srcRect b="14981" l="0" r="0" t="20581"/>
          <a:stretch/>
        </p:blipFill>
        <p:spPr>
          <a:xfrm>
            <a:off x="76200" y="1689225"/>
            <a:ext cx="9144000" cy="3142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Jamaal Sheats</a:t>
            </a:r>
            <a:endParaRPr/>
          </a:p>
          <a:p>
            <a:pPr indent="0" lvl="0" marL="0" rtl="0" algn="l">
              <a:spcBef>
                <a:spcPts val="0"/>
              </a:spcBef>
              <a:spcAft>
                <a:spcPts val="0"/>
              </a:spcAft>
              <a:buNone/>
            </a:pPr>
            <a:r>
              <a:rPr lang="en"/>
              <a:t>Director, Fisk University Galleries</a:t>
            </a:r>
            <a:endParaRPr/>
          </a:p>
        </p:txBody>
      </p:sp>
      <p:sp>
        <p:nvSpPr>
          <p:cNvPr id="145" name="Google Shape;145;p24"/>
          <p:cNvSpPr txBox="1"/>
          <p:nvPr>
            <p:ph idx="1" type="body"/>
          </p:nvPr>
        </p:nvSpPr>
        <p:spPr>
          <a:xfrm>
            <a:off x="311700" y="1645433"/>
            <a:ext cx="8520600" cy="444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6" name="Google Shape;146;p24"/>
          <p:cNvPicPr preferRelativeResize="0"/>
          <p:nvPr/>
        </p:nvPicPr>
        <p:blipFill>
          <a:blip r:embed="rId3">
            <a:alphaModFix/>
          </a:blip>
          <a:stretch>
            <a:fillRect/>
          </a:stretch>
        </p:blipFill>
        <p:spPr>
          <a:xfrm>
            <a:off x="-361700" y="1894666"/>
            <a:ext cx="4572000" cy="3357912"/>
          </a:xfrm>
          <a:prstGeom prst="rect">
            <a:avLst/>
          </a:prstGeom>
          <a:noFill/>
          <a:ln>
            <a:noFill/>
          </a:ln>
        </p:spPr>
      </p:pic>
      <p:sp>
        <p:nvSpPr>
          <p:cNvPr id="147" name="Google Shape;147;p24"/>
          <p:cNvSpPr txBox="1"/>
          <p:nvPr/>
        </p:nvSpPr>
        <p:spPr>
          <a:xfrm>
            <a:off x="12" y="2194493"/>
            <a:ext cx="2334300" cy="24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4"/>
          <p:cNvPicPr preferRelativeResize="0"/>
          <p:nvPr/>
        </p:nvPicPr>
        <p:blipFill>
          <a:blip r:embed="rId4">
            <a:alphaModFix/>
          </a:blip>
          <a:stretch>
            <a:fillRect/>
          </a:stretch>
        </p:blipFill>
        <p:spPr>
          <a:xfrm>
            <a:off x="4047173" y="1894686"/>
            <a:ext cx="4084775" cy="3912712"/>
          </a:xfrm>
          <a:prstGeom prst="rect">
            <a:avLst/>
          </a:prstGeom>
          <a:noFill/>
          <a:ln>
            <a:noFill/>
          </a:ln>
        </p:spPr>
      </p:pic>
      <p:sp>
        <p:nvSpPr>
          <p:cNvPr id="149" name="Google Shape;149;p24"/>
          <p:cNvSpPr txBox="1"/>
          <p:nvPr/>
        </p:nvSpPr>
        <p:spPr>
          <a:xfrm>
            <a:off x="4210307" y="2085550"/>
            <a:ext cx="3211200" cy="37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155" name="Google Shape;155;p25"/>
          <p:cNvSpPr txBox="1"/>
          <p:nvPr>
            <p:ph idx="1" type="body"/>
          </p:nvPr>
        </p:nvSpPr>
        <p:spPr>
          <a:xfrm>
            <a:off x="259575" y="2318704"/>
            <a:ext cx="8520600" cy="222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ctr">
              <a:spcBef>
                <a:spcPts val="1600"/>
              </a:spcBef>
              <a:spcAft>
                <a:spcPts val="0"/>
              </a:spcAft>
              <a:buNone/>
            </a:pPr>
            <a:r>
              <a:rPr lang="en"/>
              <a:t>We will begin with moderated discussion questions from our Google survey</a:t>
            </a:r>
            <a:endParaRPr/>
          </a:p>
          <a:p>
            <a:pPr indent="0" lvl="0" marL="0" rtl="0" algn="ctr">
              <a:spcBef>
                <a:spcPts val="1600"/>
              </a:spcBef>
              <a:spcAft>
                <a:spcPts val="0"/>
              </a:spcAft>
              <a:buNone/>
            </a:pPr>
            <a:r>
              <a:rPr lang="en"/>
              <a:t>*Use the Zoom chat function to send additional questions to us*</a:t>
            </a:r>
            <a:endParaRPr/>
          </a:p>
          <a:p>
            <a:pPr indent="0" lvl="0" marL="0" rtl="0" algn="ctr">
              <a:spcBef>
                <a:spcPts val="1600"/>
              </a:spcBef>
              <a:spcAft>
                <a:spcPts val="0"/>
              </a:spcAft>
              <a:buNone/>
            </a:pPr>
            <a:r>
              <a:t/>
            </a:r>
            <a:endParaRPr sz="1400">
              <a:solidFill>
                <a:srgbClr val="000000"/>
              </a:solidFill>
            </a:endParaRPr>
          </a:p>
          <a:p>
            <a:pPr indent="0" lvl="0" marL="0" rtl="0" algn="ctr">
              <a:spcBef>
                <a:spcPts val="1600"/>
              </a:spcBef>
              <a:spcAft>
                <a:spcPts val="0"/>
              </a:spcAft>
              <a:buNone/>
            </a:pPr>
            <a:r>
              <a:t/>
            </a:r>
            <a:endParaRPr sz="1400">
              <a:solidFill>
                <a:srgbClr val="000000"/>
              </a:solidFill>
            </a:endParaRPr>
          </a:p>
          <a:p>
            <a:pPr indent="0" lvl="0" marL="0" rtl="0" algn="ctr">
              <a:spcBef>
                <a:spcPts val="1600"/>
              </a:spcBef>
              <a:spcAft>
                <a:spcPts val="0"/>
              </a:spcAft>
              <a:buNone/>
            </a:pPr>
            <a:r>
              <a:rPr lang="en" sz="1400">
                <a:solidFill>
                  <a:srgbClr val="000000"/>
                </a:solidFill>
              </a:rPr>
              <a:t>Continue this conversation online afterwards on the AAMG Listserv!</a:t>
            </a:r>
            <a:endParaRPr sz="1400">
              <a:solidFill>
                <a:srgbClr val="000000"/>
              </a:solidFill>
            </a:endParaRPr>
          </a:p>
          <a:p>
            <a:pPr indent="0" lvl="0" marL="0" rtl="0" algn="ctr">
              <a:spcBef>
                <a:spcPts val="1600"/>
              </a:spcBef>
              <a:spcAft>
                <a:spcPts val="0"/>
              </a:spcAft>
              <a:buNone/>
            </a:pPr>
            <a:r>
              <a:t/>
            </a:r>
            <a:endParaRPr sz="1400">
              <a:solidFill>
                <a:srgbClr val="000000"/>
              </a:solidFill>
            </a:endParaRPr>
          </a:p>
          <a:p>
            <a:pPr indent="0" lvl="0" marL="0" rtl="0" algn="ctr">
              <a:spcBef>
                <a:spcPts val="1600"/>
              </a:spcBef>
              <a:spcAft>
                <a:spcPts val="0"/>
              </a:spcAft>
              <a:buNone/>
            </a:pPr>
            <a:r>
              <a:t/>
            </a:r>
            <a:endParaRPr/>
          </a:p>
          <a:p>
            <a:pPr indent="0" lvl="0" marL="0" rtl="0" algn="l">
              <a:spcBef>
                <a:spcPts val="1600"/>
              </a:spcBef>
              <a:spcAft>
                <a:spcPts val="1600"/>
              </a:spcAft>
              <a:buNone/>
            </a:pPr>
            <a:r>
              <a:t/>
            </a:r>
            <a:endParaRPr/>
          </a:p>
        </p:txBody>
      </p:sp>
      <p:pic>
        <p:nvPicPr>
          <p:cNvPr id="156" name="Google Shape;156;p25"/>
          <p:cNvPicPr preferRelativeResize="0"/>
          <p:nvPr/>
        </p:nvPicPr>
        <p:blipFill>
          <a:blip r:embed="rId3">
            <a:alphaModFix/>
          </a:blip>
          <a:stretch>
            <a:fillRect/>
          </a:stretch>
        </p:blipFill>
        <p:spPr>
          <a:xfrm>
            <a:off x="3872175" y="5150454"/>
            <a:ext cx="1295400" cy="428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
        <p:nvSpPr>
          <p:cNvPr id="162" name="Google Shape;162;p26"/>
          <p:cNvSpPr txBox="1"/>
          <p:nvPr>
            <p:ph idx="1" type="body"/>
          </p:nvPr>
        </p:nvSpPr>
        <p:spPr>
          <a:xfrm>
            <a:off x="311700" y="1645433"/>
            <a:ext cx="8520600" cy="444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ctr">
              <a:spcBef>
                <a:spcPts val="1600"/>
              </a:spcBef>
              <a:spcAft>
                <a:spcPts val="0"/>
              </a:spcAft>
              <a:buNone/>
            </a:pPr>
            <a:r>
              <a:rPr lang="en"/>
              <a:t>Stay tuned for additional webinars and 2020 Annual Conference details!</a:t>
            </a:r>
            <a:endParaRPr/>
          </a:p>
          <a:p>
            <a:pPr indent="0" lvl="0" marL="0" rtl="0" algn="ctr">
              <a:spcBef>
                <a:spcPts val="1600"/>
              </a:spcBef>
              <a:spcAft>
                <a:spcPts val="1600"/>
              </a:spcAft>
              <a:buNone/>
            </a:pPr>
            <a:r>
              <a:rPr lang="en"/>
              <a:t>aamg-us.org</a:t>
            </a:r>
            <a:endParaRPr/>
          </a:p>
        </p:txBody>
      </p:sp>
      <p:pic>
        <p:nvPicPr>
          <p:cNvPr id="163" name="Google Shape;163;p26"/>
          <p:cNvPicPr preferRelativeResize="0"/>
          <p:nvPr/>
        </p:nvPicPr>
        <p:blipFill>
          <a:blip r:embed="rId3">
            <a:alphaModFix/>
          </a:blip>
          <a:stretch>
            <a:fillRect/>
          </a:stretch>
        </p:blipFill>
        <p:spPr>
          <a:xfrm>
            <a:off x="3102925" y="3848800"/>
            <a:ext cx="2938151" cy="826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2020 Annual Conference</a:t>
            </a:r>
            <a:endParaRPr/>
          </a:p>
        </p:txBody>
      </p:sp>
      <p:pic>
        <p:nvPicPr>
          <p:cNvPr id="66" name="Google Shape;66;p14"/>
          <p:cNvPicPr preferRelativeResize="0"/>
          <p:nvPr/>
        </p:nvPicPr>
        <p:blipFill>
          <a:blip r:embed="rId3">
            <a:alphaModFix/>
          </a:blip>
          <a:stretch>
            <a:fillRect/>
          </a:stretch>
        </p:blipFill>
        <p:spPr>
          <a:xfrm>
            <a:off x="446600" y="1514300"/>
            <a:ext cx="1975625" cy="1971400"/>
          </a:xfrm>
          <a:prstGeom prst="rect">
            <a:avLst/>
          </a:prstGeom>
          <a:noFill/>
          <a:ln>
            <a:noFill/>
          </a:ln>
        </p:spPr>
      </p:pic>
      <p:pic>
        <p:nvPicPr>
          <p:cNvPr id="67" name="Google Shape;67;p14"/>
          <p:cNvPicPr preferRelativeResize="0"/>
          <p:nvPr/>
        </p:nvPicPr>
        <p:blipFill>
          <a:blip r:embed="rId4">
            <a:alphaModFix/>
          </a:blip>
          <a:stretch>
            <a:fillRect/>
          </a:stretch>
        </p:blipFill>
        <p:spPr>
          <a:xfrm>
            <a:off x="2833250" y="1936124"/>
            <a:ext cx="5629123" cy="3166352"/>
          </a:xfrm>
          <a:prstGeom prst="rect">
            <a:avLst/>
          </a:prstGeom>
          <a:noFill/>
          <a:ln>
            <a:noFill/>
          </a:ln>
        </p:spPr>
      </p:pic>
      <p:sp>
        <p:nvSpPr>
          <p:cNvPr id="68" name="Google Shape;68;p14"/>
          <p:cNvSpPr txBox="1"/>
          <p:nvPr/>
        </p:nvSpPr>
        <p:spPr>
          <a:xfrm>
            <a:off x="2833250" y="5102475"/>
            <a:ext cx="4551000" cy="5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More online: aamg-us.org</a:t>
            </a:r>
            <a:endParaRPr>
              <a:latin typeface="Playfair Display"/>
              <a:ea typeface="Playfair Display"/>
              <a:cs typeface="Playfair Display"/>
              <a:sym typeface="Playfair Display"/>
            </a:endParaRPr>
          </a:p>
        </p:txBody>
      </p:sp>
      <p:sp>
        <p:nvSpPr>
          <p:cNvPr id="69" name="Google Shape;69;p14"/>
          <p:cNvSpPr txBox="1"/>
          <p:nvPr/>
        </p:nvSpPr>
        <p:spPr>
          <a:xfrm>
            <a:off x="370400" y="3467725"/>
            <a:ext cx="20130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Playfair Display"/>
                <a:ea typeface="Playfair Display"/>
                <a:cs typeface="Playfair Display"/>
                <a:sym typeface="Playfair Display"/>
              </a:rPr>
              <a:t>Tracy Fitzpatrick</a:t>
            </a:r>
            <a:endParaRPr sz="1100">
              <a:latin typeface="Playfair Display"/>
              <a:ea typeface="Playfair Display"/>
              <a:cs typeface="Playfair Display"/>
              <a:sym typeface="Playfair Display"/>
            </a:endParaRPr>
          </a:p>
          <a:p>
            <a:pPr indent="0" lvl="0" marL="0" rtl="0" algn="l">
              <a:spcBef>
                <a:spcPts val="0"/>
              </a:spcBef>
              <a:spcAft>
                <a:spcPts val="0"/>
              </a:spcAft>
              <a:buNone/>
            </a:pPr>
            <a:r>
              <a:rPr lang="en" sz="1000">
                <a:latin typeface="Playfair Display"/>
                <a:ea typeface="Playfair Display"/>
                <a:cs typeface="Playfair Display"/>
                <a:sym typeface="Playfair Display"/>
              </a:rPr>
              <a:t>Vice President of Programs</a:t>
            </a:r>
            <a:endParaRPr sz="1000">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Presenters Today</a:t>
            </a:r>
            <a:endParaRPr/>
          </a:p>
        </p:txBody>
      </p:sp>
      <p:sp>
        <p:nvSpPr>
          <p:cNvPr id="75" name="Google Shape;75;p15"/>
          <p:cNvSpPr txBox="1"/>
          <p:nvPr>
            <p:ph idx="1" type="body"/>
          </p:nvPr>
        </p:nvSpPr>
        <p:spPr>
          <a:xfrm>
            <a:off x="311700" y="1493033"/>
            <a:ext cx="8520600" cy="444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sz="1200"/>
              <a:t>Alexandra Chamberlain	           </a:t>
            </a:r>
            <a:r>
              <a:rPr lang="en" sz="1200"/>
              <a:t>Gabriel Harrison</a:t>
            </a:r>
            <a:r>
              <a:rPr lang="en" sz="1200"/>
              <a:t>		     Craig Hadley			Jamaal Sheats		 	                    </a:t>
            </a:r>
            <a:endParaRPr sz="1200"/>
          </a:p>
          <a:p>
            <a:pPr indent="0" lvl="0" marL="457200" rtl="0" algn="l">
              <a:spcBef>
                <a:spcPts val="1600"/>
              </a:spcBef>
              <a:spcAft>
                <a:spcPts val="0"/>
              </a:spcAft>
              <a:buClr>
                <a:schemeClr val="dk2"/>
              </a:buClr>
              <a:buSzPts val="1100"/>
              <a:buFont typeface="Arial"/>
              <a:buNone/>
            </a:pPr>
            <a:r>
              <a:t/>
            </a:r>
            <a:endParaRPr/>
          </a:p>
          <a:p>
            <a:pPr indent="0" lvl="0" marL="457200" rtl="0" algn="l">
              <a:spcBef>
                <a:spcPts val="1600"/>
              </a:spcBef>
              <a:spcAft>
                <a:spcPts val="1600"/>
              </a:spcAft>
              <a:buClr>
                <a:schemeClr val="dk2"/>
              </a:buClr>
              <a:buSzPts val="1100"/>
              <a:buFont typeface="Arial"/>
              <a:buNone/>
            </a:pPr>
            <a:r>
              <a:rPr lang="en"/>
              <a:t>“</a:t>
            </a:r>
            <a:r>
              <a:rPr lang="en"/>
              <a:t>How is your institution responding to student exhibitions and graduation requirements in light of COVID-19?”</a:t>
            </a:r>
            <a:endParaRPr/>
          </a:p>
        </p:txBody>
      </p:sp>
      <p:pic>
        <p:nvPicPr>
          <p:cNvPr id="76" name="Google Shape;76;p15"/>
          <p:cNvPicPr preferRelativeResize="0"/>
          <p:nvPr/>
        </p:nvPicPr>
        <p:blipFill rotWithShape="1">
          <a:blip r:embed="rId3">
            <a:alphaModFix/>
          </a:blip>
          <a:srcRect b="48303" l="12126" r="17161" t="3900"/>
          <a:stretch/>
        </p:blipFill>
        <p:spPr>
          <a:xfrm>
            <a:off x="434100" y="1655480"/>
            <a:ext cx="1828751" cy="1870895"/>
          </a:xfrm>
          <a:prstGeom prst="rect">
            <a:avLst/>
          </a:prstGeom>
          <a:noFill/>
          <a:ln>
            <a:noFill/>
          </a:ln>
        </p:spPr>
      </p:pic>
      <p:pic>
        <p:nvPicPr>
          <p:cNvPr id="77" name="Google Shape;77;p15"/>
          <p:cNvPicPr preferRelativeResize="0"/>
          <p:nvPr/>
        </p:nvPicPr>
        <p:blipFill>
          <a:blip r:embed="rId4">
            <a:alphaModFix/>
          </a:blip>
          <a:stretch>
            <a:fillRect/>
          </a:stretch>
        </p:blipFill>
        <p:spPr>
          <a:xfrm>
            <a:off x="4720950" y="1653888"/>
            <a:ext cx="1703676" cy="1874058"/>
          </a:xfrm>
          <a:prstGeom prst="rect">
            <a:avLst/>
          </a:prstGeom>
          <a:noFill/>
          <a:ln>
            <a:noFill/>
          </a:ln>
        </p:spPr>
      </p:pic>
      <p:pic>
        <p:nvPicPr>
          <p:cNvPr id="78" name="Google Shape;78;p15"/>
          <p:cNvPicPr preferRelativeResize="0"/>
          <p:nvPr/>
        </p:nvPicPr>
        <p:blipFill>
          <a:blip r:embed="rId5">
            <a:alphaModFix/>
          </a:blip>
          <a:stretch>
            <a:fillRect/>
          </a:stretch>
        </p:blipFill>
        <p:spPr>
          <a:xfrm>
            <a:off x="6818450" y="1676550"/>
            <a:ext cx="1828750" cy="1828775"/>
          </a:xfrm>
          <a:prstGeom prst="rect">
            <a:avLst/>
          </a:prstGeom>
          <a:noFill/>
          <a:ln>
            <a:noFill/>
          </a:ln>
        </p:spPr>
      </p:pic>
      <p:pic>
        <p:nvPicPr>
          <p:cNvPr id="79" name="Google Shape;79;p15"/>
          <p:cNvPicPr preferRelativeResize="0"/>
          <p:nvPr/>
        </p:nvPicPr>
        <p:blipFill>
          <a:blip r:embed="rId6">
            <a:alphaModFix/>
          </a:blip>
          <a:stretch>
            <a:fillRect/>
          </a:stretch>
        </p:blipFill>
        <p:spPr>
          <a:xfrm>
            <a:off x="2656675" y="1655475"/>
            <a:ext cx="1670455" cy="1870900"/>
          </a:xfrm>
          <a:prstGeom prst="rect">
            <a:avLst/>
          </a:prstGeom>
          <a:noFill/>
          <a:ln>
            <a:noFill/>
          </a:ln>
        </p:spPr>
      </p:pic>
      <p:sp>
        <p:nvSpPr>
          <p:cNvPr id="80" name="Google Shape;80;p15"/>
          <p:cNvSpPr txBox="1"/>
          <p:nvPr/>
        </p:nvSpPr>
        <p:spPr>
          <a:xfrm>
            <a:off x="311700" y="3725250"/>
            <a:ext cx="83355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Playfair Display"/>
                <a:ea typeface="Playfair Display"/>
                <a:cs typeface="Playfair Display"/>
                <a:sym typeface="Playfair Display"/>
              </a:rPr>
              <a:t>Indiana State University	          	             Stanford University		      Northwestern Michigan College         Fisk University</a:t>
            </a:r>
            <a:endParaRPr sz="1000">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type="title"/>
          </p:nvPr>
        </p:nvSpPr>
        <p:spPr>
          <a:xfrm>
            <a:off x="172275" y="111675"/>
            <a:ext cx="52914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Alexandra Chamberlain</a:t>
            </a:r>
            <a:endParaRPr/>
          </a:p>
          <a:p>
            <a:pPr indent="0" lvl="0" marL="0" rtl="0" algn="l">
              <a:spcBef>
                <a:spcPts val="0"/>
              </a:spcBef>
              <a:spcAft>
                <a:spcPts val="0"/>
              </a:spcAft>
              <a:buNone/>
            </a:pPr>
            <a:r>
              <a:rPr lang="en"/>
              <a:t>Gallery Director and Instructor </a:t>
            </a:r>
            <a:endParaRPr/>
          </a:p>
          <a:p>
            <a:pPr indent="0" lvl="0" marL="0" rtl="0" algn="l">
              <a:spcBef>
                <a:spcPts val="0"/>
              </a:spcBef>
              <a:spcAft>
                <a:spcPts val="0"/>
              </a:spcAft>
              <a:buNone/>
            </a:pPr>
            <a:r>
              <a:rPr lang="en"/>
              <a:t>Indiana State University Galleries</a:t>
            </a:r>
            <a:endParaRPr/>
          </a:p>
        </p:txBody>
      </p:sp>
      <p:sp>
        <p:nvSpPr>
          <p:cNvPr id="86" name="Google Shape;86;p16"/>
          <p:cNvSpPr txBox="1"/>
          <p:nvPr>
            <p:ph idx="1" type="body"/>
          </p:nvPr>
        </p:nvSpPr>
        <p:spPr>
          <a:xfrm>
            <a:off x="108875" y="1531300"/>
            <a:ext cx="6990000" cy="500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a:t>
            </a:r>
            <a:endParaRPr/>
          </a:p>
          <a:p>
            <a:pPr indent="-317500" lvl="0" marL="457200" rtl="0" algn="l">
              <a:spcBef>
                <a:spcPts val="1600"/>
              </a:spcBef>
              <a:spcAft>
                <a:spcPts val="0"/>
              </a:spcAft>
              <a:buSzPts val="1400"/>
              <a:buChar char="●"/>
            </a:pPr>
            <a:r>
              <a:rPr lang="en" sz="1400"/>
              <a:t>Every Semester the University Art Gallery Hosts</a:t>
            </a:r>
            <a:endParaRPr sz="1400"/>
          </a:p>
          <a:p>
            <a:pPr indent="-304800" lvl="1" marL="914400" rtl="0" algn="l">
              <a:spcBef>
                <a:spcPts val="0"/>
              </a:spcBef>
              <a:spcAft>
                <a:spcPts val="0"/>
              </a:spcAft>
              <a:buSzPts val="1200"/>
              <a:buChar char="○"/>
            </a:pPr>
            <a:r>
              <a:rPr lang="en" sz="1200"/>
              <a:t>MFA Thesis Exhibition (from 3-10 students)</a:t>
            </a:r>
            <a:endParaRPr sz="1200"/>
          </a:p>
          <a:p>
            <a:pPr indent="-304800" lvl="1" marL="914400" rtl="0" algn="l">
              <a:spcBef>
                <a:spcPts val="0"/>
              </a:spcBef>
              <a:spcAft>
                <a:spcPts val="0"/>
              </a:spcAft>
              <a:buSzPts val="1200"/>
              <a:buChar char="○"/>
            </a:pPr>
            <a:r>
              <a:rPr lang="en" sz="1200"/>
              <a:t>BFA/BA Senior Exhibition (from 10-25 students) </a:t>
            </a:r>
            <a:endParaRPr sz="1200"/>
          </a:p>
          <a:p>
            <a:pPr indent="-317500" lvl="0" marL="457200" rtl="0" algn="l">
              <a:spcBef>
                <a:spcPts val="0"/>
              </a:spcBef>
              <a:spcAft>
                <a:spcPts val="0"/>
              </a:spcAft>
              <a:buSzPts val="1400"/>
              <a:buChar char="●"/>
            </a:pPr>
            <a:r>
              <a:rPr lang="en" sz="1400"/>
              <a:t>This Semester</a:t>
            </a:r>
            <a:endParaRPr sz="1400"/>
          </a:p>
          <a:p>
            <a:pPr indent="-304800" lvl="1" marL="914400" rtl="0" algn="l">
              <a:spcBef>
                <a:spcPts val="0"/>
              </a:spcBef>
              <a:spcAft>
                <a:spcPts val="0"/>
              </a:spcAft>
              <a:buSzPts val="1200"/>
              <a:buChar char="○"/>
            </a:pPr>
            <a:r>
              <a:rPr lang="en" sz="1200"/>
              <a:t>Installed MFA (3 students) but could not host opening reception</a:t>
            </a:r>
            <a:endParaRPr sz="1200"/>
          </a:p>
          <a:p>
            <a:pPr indent="-304800" lvl="2" marL="1371600" rtl="0" algn="l">
              <a:spcBef>
                <a:spcPts val="0"/>
              </a:spcBef>
              <a:spcAft>
                <a:spcPts val="0"/>
              </a:spcAft>
              <a:buSzPts val="1200"/>
              <a:buChar char="■"/>
            </a:pPr>
            <a:r>
              <a:rPr lang="en" sz="1200"/>
              <a:t>Currently still installed in the gallery</a:t>
            </a:r>
            <a:endParaRPr sz="1200"/>
          </a:p>
          <a:p>
            <a:pPr indent="-304800" lvl="1" marL="914400" rtl="0" algn="l">
              <a:spcBef>
                <a:spcPts val="0"/>
              </a:spcBef>
              <a:spcAft>
                <a:spcPts val="0"/>
              </a:spcAft>
              <a:buSzPts val="1200"/>
              <a:buChar char="○"/>
            </a:pPr>
            <a:r>
              <a:rPr lang="en" sz="1200"/>
              <a:t>Must move BFA/BA Senior Exhibition to online format</a:t>
            </a:r>
            <a:endParaRPr sz="1200"/>
          </a:p>
          <a:p>
            <a:pPr indent="0" lvl="0" marL="0" rtl="0" algn="l">
              <a:spcBef>
                <a:spcPts val="1600"/>
              </a:spcBef>
              <a:spcAft>
                <a:spcPts val="0"/>
              </a:spcAft>
              <a:buNone/>
            </a:pPr>
            <a:r>
              <a:rPr lang="en"/>
              <a:t>Staffing: </a:t>
            </a:r>
            <a:endParaRPr/>
          </a:p>
          <a:p>
            <a:pPr indent="-317500" lvl="0" marL="457200" rtl="0" algn="l">
              <a:spcBef>
                <a:spcPts val="1600"/>
              </a:spcBef>
              <a:spcAft>
                <a:spcPts val="0"/>
              </a:spcAft>
              <a:buSzPts val="1400"/>
              <a:buChar char="●"/>
            </a:pPr>
            <a:r>
              <a:rPr lang="en" sz="1400"/>
              <a:t>Gallery Director who is also faculty teaching two full semester                    courses (working from home)</a:t>
            </a:r>
            <a:endParaRPr sz="1400"/>
          </a:p>
          <a:p>
            <a:pPr indent="-304800" lvl="1" marL="914400" rtl="0" algn="l">
              <a:spcBef>
                <a:spcPts val="0"/>
              </a:spcBef>
              <a:spcAft>
                <a:spcPts val="0"/>
              </a:spcAft>
              <a:buSzPts val="1200"/>
              <a:buChar char="○"/>
            </a:pPr>
            <a:r>
              <a:rPr lang="en" sz="1200"/>
              <a:t>Reports to Chair of the Department of Art and Design</a:t>
            </a:r>
            <a:endParaRPr sz="1200"/>
          </a:p>
          <a:p>
            <a:pPr indent="-304800" lvl="1" marL="914400" rtl="0" algn="l">
              <a:spcBef>
                <a:spcPts val="0"/>
              </a:spcBef>
              <a:spcAft>
                <a:spcPts val="0"/>
              </a:spcAft>
              <a:buSzPts val="1200"/>
              <a:buChar char="○"/>
            </a:pPr>
            <a:r>
              <a:rPr lang="en" sz="1200"/>
              <a:t>Faculty Status-non tenure track</a:t>
            </a:r>
            <a:endParaRPr sz="1200"/>
          </a:p>
          <a:p>
            <a:pPr indent="-317500" lvl="0" marL="457200" rtl="0" algn="l">
              <a:spcBef>
                <a:spcPts val="0"/>
              </a:spcBef>
              <a:spcAft>
                <a:spcPts val="0"/>
              </a:spcAft>
              <a:buSzPts val="1400"/>
              <a:buChar char="●"/>
            </a:pPr>
            <a:r>
              <a:rPr lang="en" sz="1400"/>
              <a:t>Gallery Assistant</a:t>
            </a:r>
            <a:endParaRPr sz="1400"/>
          </a:p>
          <a:p>
            <a:pPr indent="-304800" lvl="1" marL="914400" rtl="0" algn="l">
              <a:spcBef>
                <a:spcPts val="0"/>
              </a:spcBef>
              <a:spcAft>
                <a:spcPts val="0"/>
              </a:spcAft>
              <a:buSzPts val="1200"/>
              <a:buChar char="○"/>
            </a:pPr>
            <a:r>
              <a:rPr lang="en" sz="1200"/>
              <a:t>allotted only 15 hours a week </a:t>
            </a:r>
            <a:endParaRPr sz="1200"/>
          </a:p>
          <a:p>
            <a:pPr indent="-304800" lvl="1" marL="914400" rtl="0" algn="l">
              <a:spcBef>
                <a:spcPts val="0"/>
              </a:spcBef>
              <a:spcAft>
                <a:spcPts val="0"/>
              </a:spcAft>
              <a:buSzPts val="1200"/>
              <a:buChar char="○"/>
            </a:pPr>
            <a:r>
              <a:rPr lang="en" sz="1200"/>
              <a:t>approved to work from home</a:t>
            </a:r>
            <a:endParaRPr sz="1200"/>
          </a:p>
          <a:p>
            <a:pPr indent="-304800" lvl="1" marL="914400" rtl="0" algn="l">
              <a:spcBef>
                <a:spcPts val="0"/>
              </a:spcBef>
              <a:spcAft>
                <a:spcPts val="0"/>
              </a:spcAft>
              <a:buSzPts val="1200"/>
              <a:buChar char="○"/>
            </a:pPr>
            <a:r>
              <a:rPr lang="en" sz="1200"/>
              <a:t>Staff</a:t>
            </a:r>
            <a:endParaRPr sz="1200"/>
          </a:p>
          <a:p>
            <a:pPr indent="-317500" lvl="0" marL="457200" rtl="0" algn="l">
              <a:spcBef>
                <a:spcPts val="0"/>
              </a:spcBef>
              <a:spcAft>
                <a:spcPts val="0"/>
              </a:spcAft>
              <a:buSzPts val="1400"/>
              <a:buChar char="●"/>
            </a:pPr>
            <a:r>
              <a:rPr lang="en" sz="1400"/>
              <a:t>Three Student Workers (Spring 2020)</a:t>
            </a:r>
            <a:endParaRPr sz="1400"/>
          </a:p>
          <a:p>
            <a:pPr indent="-304800" lvl="1" marL="914400" rtl="0" algn="l">
              <a:spcBef>
                <a:spcPts val="0"/>
              </a:spcBef>
              <a:spcAft>
                <a:spcPts val="0"/>
              </a:spcAft>
              <a:buSzPts val="1200"/>
              <a:buChar char="○"/>
            </a:pPr>
            <a:r>
              <a:rPr lang="en" sz="1200"/>
              <a:t>All were required to leave campus and not given option to have them work from home</a:t>
            </a:r>
            <a:endParaRPr sz="1200"/>
          </a:p>
        </p:txBody>
      </p:sp>
      <p:pic>
        <p:nvPicPr>
          <p:cNvPr id="87" name="Google Shape;87;p16"/>
          <p:cNvPicPr preferRelativeResize="0"/>
          <p:nvPr/>
        </p:nvPicPr>
        <p:blipFill>
          <a:blip r:embed="rId3">
            <a:alphaModFix/>
          </a:blip>
          <a:stretch>
            <a:fillRect/>
          </a:stretch>
        </p:blipFill>
        <p:spPr>
          <a:xfrm>
            <a:off x="5172026" y="238425"/>
            <a:ext cx="3646571" cy="2734951"/>
          </a:xfrm>
          <a:prstGeom prst="rect">
            <a:avLst/>
          </a:prstGeom>
          <a:noFill/>
          <a:ln>
            <a:noFill/>
          </a:ln>
        </p:spPr>
      </p:pic>
      <p:pic>
        <p:nvPicPr>
          <p:cNvPr id="88" name="Google Shape;88;p16"/>
          <p:cNvPicPr preferRelativeResize="0"/>
          <p:nvPr/>
        </p:nvPicPr>
        <p:blipFill>
          <a:blip r:embed="rId4">
            <a:alphaModFix/>
          </a:blip>
          <a:stretch>
            <a:fillRect/>
          </a:stretch>
        </p:blipFill>
        <p:spPr>
          <a:xfrm>
            <a:off x="5773152" y="3936049"/>
            <a:ext cx="3045450" cy="22841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Indiana State University cont.</a:t>
            </a:r>
            <a:endParaRPr/>
          </a:p>
        </p:txBody>
      </p:sp>
      <p:sp>
        <p:nvSpPr>
          <p:cNvPr id="94" name="Google Shape;94;p17"/>
          <p:cNvSpPr txBox="1"/>
          <p:nvPr>
            <p:ph idx="1" type="body"/>
          </p:nvPr>
        </p:nvSpPr>
        <p:spPr>
          <a:xfrm>
            <a:off x="172250" y="1252449"/>
            <a:ext cx="8520600" cy="485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Timeline of events: </a:t>
            </a:r>
            <a:endParaRPr/>
          </a:p>
          <a:p>
            <a:pPr indent="-342900" lvl="0" marL="457200" rtl="0" algn="l">
              <a:spcBef>
                <a:spcPts val="1600"/>
              </a:spcBef>
              <a:spcAft>
                <a:spcPts val="0"/>
              </a:spcAft>
              <a:buSzPts val="1800"/>
              <a:buChar char="●"/>
            </a:pPr>
            <a:r>
              <a:rPr lang="en"/>
              <a:t>March 12: President Curtis announces “We will begin online instruction only beginning March 16, Spring Break is the next week, and then we will have two more weeks of online only instruction following Spring Break”</a:t>
            </a:r>
            <a:endParaRPr/>
          </a:p>
          <a:p>
            <a:pPr indent="-317500" lvl="1" marL="914400" rtl="0" algn="l">
              <a:spcBef>
                <a:spcPts val="0"/>
              </a:spcBef>
              <a:spcAft>
                <a:spcPts val="0"/>
              </a:spcAft>
              <a:buSzPts val="1400"/>
              <a:buChar char="○"/>
            </a:pPr>
            <a:r>
              <a:rPr lang="en"/>
              <a:t>March 13: I was directed by the chair of the department that exhibitions would still be taking place, however, opening receptions would be cancelled for the remainder of the semester</a:t>
            </a:r>
            <a:endParaRPr/>
          </a:p>
          <a:p>
            <a:pPr indent="-342900" lvl="0" marL="457200" rtl="0" algn="l">
              <a:spcBef>
                <a:spcPts val="0"/>
              </a:spcBef>
              <a:spcAft>
                <a:spcPts val="0"/>
              </a:spcAft>
              <a:buSzPts val="1800"/>
              <a:buChar char="●"/>
            </a:pPr>
            <a:r>
              <a:rPr lang="en"/>
              <a:t>March 16: President Curtis announces “Online only instruction will extend to the rest of the semester; Residence halls will close at noon this Saturday (March 21); We will be canceling our spring commencement ceremony; THE UNIVERSITY IS STILL OPEN!”</a:t>
            </a:r>
            <a:endParaRPr/>
          </a:p>
          <a:p>
            <a:pPr indent="-317500" lvl="1" marL="914400" rtl="0" algn="l">
              <a:spcBef>
                <a:spcPts val="0"/>
              </a:spcBef>
              <a:spcAft>
                <a:spcPts val="0"/>
              </a:spcAft>
              <a:buSzPts val="1400"/>
              <a:buChar char="○"/>
            </a:pPr>
            <a:r>
              <a:rPr lang="en"/>
              <a:t>March 17: I was told by the chair of the department that “</a:t>
            </a:r>
            <a:r>
              <a:rPr lang="en"/>
              <a:t>All campus events and ceremonies, including commencement, performances, </a:t>
            </a:r>
            <a:r>
              <a:rPr b="1" lang="en"/>
              <a:t>exhibitions</a:t>
            </a:r>
            <a:r>
              <a:rPr lang="en"/>
              <a:t> and their openings, Honors Night are canceled.</a:t>
            </a:r>
            <a:endParaRPr/>
          </a:p>
          <a:p>
            <a:pPr indent="-342900" lvl="0" marL="457200" rtl="0" algn="l">
              <a:spcBef>
                <a:spcPts val="0"/>
              </a:spcBef>
              <a:spcAft>
                <a:spcPts val="0"/>
              </a:spcAft>
              <a:buSzPts val="1800"/>
              <a:buChar char="●"/>
            </a:pPr>
            <a:r>
              <a:rPr lang="en"/>
              <a:t>March 18: I ask our Gallery Assistant to start researching best platforms and strategies to host an online exhibition of sorts</a:t>
            </a:r>
            <a:endParaRPr/>
          </a:p>
          <a:p>
            <a:pPr indent="-317500" lvl="1" marL="914400" rtl="0" algn="l">
              <a:spcBef>
                <a:spcPts val="0"/>
              </a:spcBef>
              <a:spcAft>
                <a:spcPts val="0"/>
              </a:spcAft>
              <a:buSzPts val="1400"/>
              <a:buChar char="○"/>
            </a:pPr>
            <a:r>
              <a:rPr lang="en"/>
              <a:t>Note: many of our students do not have access to Internet, taking images of their final works, let alone the equipment necessary to completing their final works...</a:t>
            </a:r>
            <a:endParaRPr/>
          </a:p>
          <a:p>
            <a:pPr indent="0" lvl="0" marL="0" rtl="0" algn="l">
              <a:spcBef>
                <a:spcPts val="12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Indiana State University cont.</a:t>
            </a:r>
            <a:endParaRPr/>
          </a:p>
        </p:txBody>
      </p:sp>
      <p:sp>
        <p:nvSpPr>
          <p:cNvPr id="100" name="Google Shape;100;p18"/>
          <p:cNvSpPr txBox="1"/>
          <p:nvPr>
            <p:ph idx="1" type="body"/>
          </p:nvPr>
        </p:nvSpPr>
        <p:spPr>
          <a:xfrm>
            <a:off x="199275" y="1205858"/>
            <a:ext cx="8520600" cy="444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Timeline of events cont.</a:t>
            </a:r>
            <a:endParaRPr/>
          </a:p>
          <a:p>
            <a:pPr indent="-342900" lvl="0" marL="457200" rtl="0" algn="l">
              <a:spcBef>
                <a:spcPts val="1600"/>
              </a:spcBef>
              <a:spcAft>
                <a:spcPts val="0"/>
              </a:spcAft>
              <a:buSzPts val="1800"/>
              <a:buChar char="●"/>
            </a:pPr>
            <a:r>
              <a:rPr lang="en"/>
              <a:t>March 18-March 25</a:t>
            </a:r>
            <a:endParaRPr/>
          </a:p>
          <a:p>
            <a:pPr indent="-317500" lvl="1" marL="914400" rtl="0" algn="l">
              <a:spcBef>
                <a:spcPts val="0"/>
              </a:spcBef>
              <a:spcAft>
                <a:spcPts val="0"/>
              </a:spcAft>
              <a:buSzPts val="1400"/>
              <a:buChar char="○"/>
            </a:pPr>
            <a:r>
              <a:rPr lang="en"/>
              <a:t>Gallery Assistant, and myself have been following the online conversations from you all, and creating our own lists of best options for our needs and the capabilities of our students</a:t>
            </a:r>
            <a:endParaRPr/>
          </a:p>
          <a:p>
            <a:pPr indent="-317500" lvl="1" marL="914400" rtl="0" algn="l">
              <a:spcBef>
                <a:spcPts val="0"/>
              </a:spcBef>
              <a:spcAft>
                <a:spcPts val="0"/>
              </a:spcAft>
              <a:buSzPts val="1400"/>
              <a:buChar char="○"/>
            </a:pPr>
            <a:r>
              <a:rPr lang="en"/>
              <a:t>Had decided that best option given the circumstances and the constraints that many of our graduating students are facing as well as the limits of my own technological capabilities, would be to create a Squarespace site that we could direct friends, family, etc. to on a wide ranging capacity. </a:t>
            </a:r>
            <a:endParaRPr/>
          </a:p>
          <a:p>
            <a:pPr indent="-342900" lvl="0" marL="457200" rtl="0" algn="l">
              <a:spcBef>
                <a:spcPts val="0"/>
              </a:spcBef>
              <a:spcAft>
                <a:spcPts val="0"/>
              </a:spcAft>
              <a:buSzPts val="1800"/>
              <a:buChar char="●"/>
            </a:pPr>
            <a:r>
              <a:rPr lang="en"/>
              <a:t>March 25</a:t>
            </a:r>
            <a:endParaRPr/>
          </a:p>
          <a:p>
            <a:pPr indent="-317500" lvl="1" marL="914400" rtl="0" algn="l">
              <a:spcBef>
                <a:spcPts val="0"/>
              </a:spcBef>
              <a:spcAft>
                <a:spcPts val="0"/>
              </a:spcAft>
              <a:buSzPts val="1400"/>
              <a:buChar char="○"/>
            </a:pPr>
            <a:r>
              <a:rPr lang="en"/>
              <a:t>I reach out to our finance administrative assistant and inquire about purchasing website domain and/or accessing another platform that may either cost or be free</a:t>
            </a:r>
            <a:endParaRPr/>
          </a:p>
          <a:p>
            <a:pPr indent="-317500" lvl="1" marL="914400" rtl="0" algn="l">
              <a:spcBef>
                <a:spcPts val="0"/>
              </a:spcBef>
              <a:spcAft>
                <a:spcPts val="0"/>
              </a:spcAft>
              <a:buSzPts val="1400"/>
              <a:buChar char="○"/>
            </a:pPr>
            <a:r>
              <a:rPr lang="en"/>
              <a:t>FULL STOP</a:t>
            </a:r>
            <a:endParaRPr/>
          </a:p>
          <a:p>
            <a:pPr indent="-317500" lvl="2" marL="1371600" rtl="0" algn="l">
              <a:spcBef>
                <a:spcPts val="0"/>
              </a:spcBef>
              <a:spcAft>
                <a:spcPts val="0"/>
              </a:spcAft>
              <a:buSzPts val="1400"/>
              <a:buChar char="■"/>
            </a:pPr>
            <a:r>
              <a:rPr lang="en"/>
              <a:t>“Any online presence must be on the University website and servers”</a:t>
            </a:r>
            <a:endParaRPr/>
          </a:p>
          <a:p>
            <a:pPr indent="-317500" lvl="2" marL="1371600" rtl="0" algn="l">
              <a:spcBef>
                <a:spcPts val="0"/>
              </a:spcBef>
              <a:spcAft>
                <a:spcPts val="0"/>
              </a:spcAft>
              <a:buSzPts val="1400"/>
              <a:buChar char="■"/>
            </a:pPr>
            <a:r>
              <a:rPr lang="en"/>
              <a:t>Now I had assumed that I wouldn’t be able to create a wholly new website, HOWEVER I did not think that I would be kept from even trying out other platforms EVEN IF THEY WERE FREE OF CHARGE</a:t>
            </a:r>
            <a:endParaRPr/>
          </a:p>
          <a:p>
            <a:pPr indent="-342900" lvl="0" marL="457200" rtl="0" algn="l">
              <a:spcBef>
                <a:spcPts val="0"/>
              </a:spcBef>
              <a:spcAft>
                <a:spcPts val="0"/>
              </a:spcAft>
              <a:buSzPts val="1800"/>
              <a:buChar char="●"/>
            </a:pPr>
            <a:r>
              <a:rPr b="1" lang="en"/>
              <a:t>ONLY OPTION</a:t>
            </a:r>
            <a:endParaRPr b="1"/>
          </a:p>
          <a:p>
            <a:pPr indent="-317500" lvl="1" marL="914400" rtl="0" algn="l">
              <a:spcBef>
                <a:spcPts val="0"/>
              </a:spcBef>
              <a:spcAft>
                <a:spcPts val="0"/>
              </a:spcAft>
              <a:buSzPts val="1400"/>
              <a:buChar char="○"/>
            </a:pPr>
            <a:r>
              <a:rPr b="1" lang="en"/>
              <a:t>Use Indiana State Website (Drupal) with plugin to YouTube for animated/video content</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Gabriel Harrison</a:t>
            </a:r>
            <a:endParaRPr/>
          </a:p>
          <a:p>
            <a:pPr indent="0" lvl="0" marL="0" rtl="0" algn="l">
              <a:spcBef>
                <a:spcPts val="0"/>
              </a:spcBef>
              <a:spcAft>
                <a:spcPts val="0"/>
              </a:spcAft>
              <a:buNone/>
            </a:pPr>
            <a:r>
              <a:rPr lang="en"/>
              <a:t>Galleries &amp; Exhibitions Manager, Stanford University</a:t>
            </a:r>
            <a:endParaRPr/>
          </a:p>
        </p:txBody>
      </p:sp>
      <p:sp>
        <p:nvSpPr>
          <p:cNvPr id="106" name="Google Shape;106;p19"/>
          <p:cNvSpPr txBox="1"/>
          <p:nvPr>
            <p:ph idx="1" type="body"/>
          </p:nvPr>
        </p:nvSpPr>
        <p:spPr>
          <a:xfrm>
            <a:off x="311700" y="1645425"/>
            <a:ext cx="8520600" cy="463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March 7th: Winter Quarter</a:t>
            </a:r>
            <a:endParaRPr/>
          </a:p>
          <a:p>
            <a:pPr indent="-304800" lvl="0" marL="457200" rtl="0" algn="l">
              <a:lnSpc>
                <a:spcPct val="100000"/>
              </a:lnSpc>
              <a:spcBef>
                <a:spcPts val="1600"/>
              </a:spcBef>
              <a:spcAft>
                <a:spcPts val="0"/>
              </a:spcAft>
              <a:buSzPts val="1200"/>
              <a:buChar char="●"/>
            </a:pPr>
            <a:r>
              <a:rPr lang="en" sz="1200"/>
              <a:t>Stanford Art Gallery and Coulter Art Gallery are run by the Department of Art &amp; Art History. Along with the Anderson Collection and the Cantor Arts Center, which are independent museums on the campus, they close to the public and the school itself begins closing down.</a:t>
            </a:r>
            <a:br>
              <a:rPr lang="en" sz="1200"/>
            </a:br>
            <a:endParaRPr sz="1200"/>
          </a:p>
          <a:p>
            <a:pPr indent="-304800" lvl="0" marL="457200" rtl="0" algn="l">
              <a:lnSpc>
                <a:spcPct val="100000"/>
              </a:lnSpc>
              <a:spcBef>
                <a:spcPts val="0"/>
              </a:spcBef>
              <a:spcAft>
                <a:spcPts val="0"/>
              </a:spcAft>
              <a:buSzPts val="1200"/>
              <a:buChar char="●"/>
            </a:pPr>
            <a:r>
              <a:rPr lang="en" sz="1200"/>
              <a:t>Our Events and Communications Manager </a:t>
            </a:r>
            <a:r>
              <a:rPr lang="en" sz="1200"/>
              <a:t>puts the two main exhibitions online immediately, using only existing web tools at hand.</a:t>
            </a:r>
            <a:endParaRPr sz="1200"/>
          </a:p>
          <a:p>
            <a:pPr indent="0" lvl="0" marL="0" rtl="0" algn="l">
              <a:lnSpc>
                <a:spcPct val="100000"/>
              </a:lnSpc>
              <a:spcBef>
                <a:spcPts val="1600"/>
              </a:spcBef>
              <a:spcAft>
                <a:spcPts val="1600"/>
              </a:spcAft>
              <a:buNone/>
            </a:pPr>
            <a:r>
              <a:t/>
            </a:r>
            <a:endParaRPr sz="1200"/>
          </a:p>
        </p:txBody>
      </p:sp>
      <p:pic>
        <p:nvPicPr>
          <p:cNvPr id="107" name="Google Shape;107;p19"/>
          <p:cNvPicPr preferRelativeResize="0"/>
          <p:nvPr/>
        </p:nvPicPr>
        <p:blipFill>
          <a:blip r:embed="rId3">
            <a:alphaModFix/>
          </a:blip>
          <a:stretch>
            <a:fillRect/>
          </a:stretch>
        </p:blipFill>
        <p:spPr>
          <a:xfrm>
            <a:off x="2995825" y="3293919"/>
            <a:ext cx="1438599" cy="2849909"/>
          </a:xfrm>
          <a:prstGeom prst="rect">
            <a:avLst/>
          </a:prstGeom>
          <a:noFill/>
          <a:ln>
            <a:noFill/>
          </a:ln>
        </p:spPr>
      </p:pic>
      <p:pic>
        <p:nvPicPr>
          <p:cNvPr id="108" name="Google Shape;108;p19"/>
          <p:cNvPicPr preferRelativeResize="0"/>
          <p:nvPr/>
        </p:nvPicPr>
        <p:blipFill>
          <a:blip r:embed="rId4">
            <a:alphaModFix/>
          </a:blip>
          <a:stretch>
            <a:fillRect/>
          </a:stretch>
        </p:blipFill>
        <p:spPr>
          <a:xfrm>
            <a:off x="5610875" y="3276200"/>
            <a:ext cx="1756599" cy="28853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Stanford University cont.</a:t>
            </a:r>
            <a:endParaRPr/>
          </a:p>
        </p:txBody>
      </p:sp>
      <p:sp>
        <p:nvSpPr>
          <p:cNvPr id="114" name="Google Shape;114;p20"/>
          <p:cNvSpPr txBox="1"/>
          <p:nvPr>
            <p:ph idx="1" type="body"/>
          </p:nvPr>
        </p:nvSpPr>
        <p:spPr>
          <a:xfrm>
            <a:off x="311700" y="1438225"/>
            <a:ext cx="8520600" cy="5241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March 15th: Winter Quarter</a:t>
            </a:r>
            <a:endParaRPr/>
          </a:p>
          <a:p>
            <a:pPr indent="0" lvl="0" marL="0" rtl="0" algn="l">
              <a:lnSpc>
                <a:spcPct val="100000"/>
              </a:lnSpc>
              <a:spcBef>
                <a:spcPts val="1600"/>
              </a:spcBef>
              <a:spcAft>
                <a:spcPts val="0"/>
              </a:spcAft>
              <a:buNone/>
            </a:pPr>
            <a:r>
              <a:rPr lang="en" sz="1200"/>
              <a:t>It begins to dawn on us that we’re in this for the long haul. And we start to look at the spring exhibition schedule. </a:t>
            </a:r>
            <a:endParaRPr sz="1200"/>
          </a:p>
          <a:p>
            <a:pPr indent="-304800" lvl="0" marL="457200" rtl="0" algn="l">
              <a:lnSpc>
                <a:spcPct val="100000"/>
              </a:lnSpc>
              <a:spcBef>
                <a:spcPts val="1600"/>
              </a:spcBef>
              <a:spcAft>
                <a:spcPts val="0"/>
              </a:spcAft>
              <a:buSzPts val="1200"/>
              <a:buChar char="●"/>
            </a:pPr>
            <a:r>
              <a:rPr lang="en" sz="1200"/>
              <a:t>Typically we install the Honor’s Exhibition and the Senior Exhibition in the Coulter Gallery and the MFA Thesis Exhibition in the Stanford Art Gallery, as well as class exhibitions in the five smaller gallery spaces.</a:t>
            </a:r>
            <a:endParaRPr sz="1200"/>
          </a:p>
          <a:p>
            <a:pPr indent="0" lvl="0" marL="0" rtl="0" algn="l">
              <a:lnSpc>
                <a:spcPct val="100000"/>
              </a:lnSpc>
              <a:spcBef>
                <a:spcPts val="1600"/>
              </a:spcBef>
              <a:spcAft>
                <a:spcPts val="0"/>
              </a:spcAft>
              <a:buNone/>
            </a:pPr>
            <a:r>
              <a:rPr lang="en" sz="1200"/>
              <a:t>Researching with our preparator who does a deep dive, it seemed that responses break into two types:</a:t>
            </a:r>
            <a:endParaRPr sz="1200"/>
          </a:p>
          <a:p>
            <a:pPr indent="-304800" lvl="0" marL="457200" rtl="0" algn="l">
              <a:lnSpc>
                <a:spcPct val="100000"/>
              </a:lnSpc>
              <a:spcBef>
                <a:spcPts val="1600"/>
              </a:spcBef>
              <a:spcAft>
                <a:spcPts val="0"/>
              </a:spcAft>
              <a:buSzPts val="1200"/>
              <a:buChar char="●"/>
            </a:pPr>
            <a:r>
              <a:rPr b="1" lang="en" sz="1200"/>
              <a:t>Online images</a:t>
            </a:r>
            <a:r>
              <a:rPr lang="en" sz="1200"/>
              <a:t> of work in the gallery spaces and/or discrete works placed onto institutional websites, as well as works pushed out through Instagram and other social media platforms. Independent online galleries are helping (Social Distance Gallery, for example).</a:t>
            </a:r>
            <a:br>
              <a:rPr lang="en" sz="1200"/>
            </a:br>
            <a:endParaRPr sz="1200"/>
          </a:p>
          <a:p>
            <a:pPr indent="-304800" lvl="0" marL="457200" rtl="0" algn="l">
              <a:lnSpc>
                <a:spcPct val="100000"/>
              </a:lnSpc>
              <a:spcBef>
                <a:spcPts val="0"/>
              </a:spcBef>
              <a:spcAft>
                <a:spcPts val="0"/>
              </a:spcAft>
              <a:buSzPts val="1200"/>
              <a:buChar char="●"/>
            </a:pPr>
            <a:r>
              <a:rPr b="1" lang="en" sz="1200"/>
              <a:t>Virtual tours</a:t>
            </a:r>
            <a:r>
              <a:rPr lang="en" sz="1200"/>
              <a:t> through gallery spaces for those with collections and larger resources, typically museums, and typically at high cost. </a:t>
            </a:r>
            <a:endParaRPr sz="1200"/>
          </a:p>
          <a:p>
            <a:pPr indent="0" lvl="0" marL="0" rtl="0" algn="l">
              <a:lnSpc>
                <a:spcPct val="100000"/>
              </a:lnSpc>
              <a:spcBef>
                <a:spcPts val="1600"/>
              </a:spcBef>
              <a:spcAft>
                <a:spcPts val="1600"/>
              </a:spcAft>
              <a:buNone/>
            </a:pPr>
            <a:r>
              <a:t/>
            </a:r>
            <a:endParaRPr sz="1200"/>
          </a:p>
        </p:txBody>
      </p:sp>
      <p:pic>
        <p:nvPicPr>
          <p:cNvPr id="115" name="Google Shape;115;p20"/>
          <p:cNvPicPr preferRelativeResize="0"/>
          <p:nvPr/>
        </p:nvPicPr>
        <p:blipFill>
          <a:blip r:embed="rId3">
            <a:alphaModFix/>
          </a:blip>
          <a:stretch>
            <a:fillRect/>
          </a:stretch>
        </p:blipFill>
        <p:spPr>
          <a:xfrm>
            <a:off x="3391850" y="4428450"/>
            <a:ext cx="2360301" cy="21532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Stanford University cont.</a:t>
            </a:r>
            <a:endParaRPr/>
          </a:p>
        </p:txBody>
      </p:sp>
      <p:sp>
        <p:nvSpPr>
          <p:cNvPr id="121" name="Google Shape;121;p21"/>
          <p:cNvSpPr txBox="1"/>
          <p:nvPr>
            <p:ph idx="1" type="body"/>
          </p:nvPr>
        </p:nvSpPr>
        <p:spPr>
          <a:xfrm>
            <a:off x="311700" y="1645433"/>
            <a:ext cx="8520600" cy="444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Spring Break</a:t>
            </a:r>
            <a:endParaRPr/>
          </a:p>
          <a:p>
            <a:pPr indent="0" lvl="0" marL="0" rtl="0" algn="l">
              <a:lnSpc>
                <a:spcPct val="100000"/>
              </a:lnSpc>
              <a:spcBef>
                <a:spcPts val="1600"/>
              </a:spcBef>
              <a:spcAft>
                <a:spcPts val="0"/>
              </a:spcAft>
              <a:buNone/>
            </a:pPr>
            <a:r>
              <a:rPr lang="en" sz="1200"/>
              <a:t>Our goal from the beginning was to replicate as best as we could the curatorial experience that we give the students, to recreate the process of placing their work in a physical space and in direct dialogue with other works.</a:t>
            </a:r>
            <a:endParaRPr sz="1200"/>
          </a:p>
          <a:p>
            <a:pPr indent="-304800" lvl="0" marL="457200" rtl="0" algn="l">
              <a:lnSpc>
                <a:spcPct val="100000"/>
              </a:lnSpc>
              <a:spcBef>
                <a:spcPts val="1600"/>
              </a:spcBef>
              <a:spcAft>
                <a:spcPts val="0"/>
              </a:spcAft>
              <a:buSzPts val="1200"/>
              <a:buChar char="●"/>
            </a:pPr>
            <a:r>
              <a:rPr lang="en" sz="1200"/>
              <a:t>We already used Sketchup as a design tool to layout and organize the work either directly, or as a supplement to curating in the space with the students. But our existing models were basic and only used internally.</a:t>
            </a:r>
            <a:br>
              <a:rPr lang="en" sz="1200"/>
            </a:br>
            <a:endParaRPr sz="1200"/>
          </a:p>
          <a:p>
            <a:pPr indent="-304800" lvl="0" marL="457200" rtl="0" algn="l">
              <a:lnSpc>
                <a:spcPct val="100000"/>
              </a:lnSpc>
              <a:spcBef>
                <a:spcPts val="0"/>
              </a:spcBef>
              <a:spcAft>
                <a:spcPts val="0"/>
              </a:spcAft>
              <a:buSzPts val="1200"/>
              <a:buChar char="●"/>
            </a:pPr>
            <a:r>
              <a:rPr lang="en" sz="1200"/>
              <a:t>So, we began to investigate the program </a:t>
            </a:r>
            <a:r>
              <a:rPr lang="en" sz="1200"/>
              <a:t>possibilities</a:t>
            </a:r>
            <a:r>
              <a:rPr lang="en" sz="1200"/>
              <a:t> and finally settled on the tool we were already familiar with, Sketchup.</a:t>
            </a:r>
            <a:br>
              <a:rPr lang="en" sz="1200"/>
            </a:br>
            <a:endParaRPr sz="1200"/>
          </a:p>
          <a:p>
            <a:pPr indent="-304800" lvl="0" marL="457200" rtl="0" algn="l">
              <a:lnSpc>
                <a:spcPct val="100000"/>
              </a:lnSpc>
              <a:spcBef>
                <a:spcPts val="0"/>
              </a:spcBef>
              <a:spcAft>
                <a:spcPts val="0"/>
              </a:spcAft>
              <a:buSzPts val="1200"/>
              <a:buChar char="●"/>
            </a:pPr>
            <a:r>
              <a:rPr lang="en" sz="1200"/>
              <a:t>We’re still looking at how to embed student videos directly into the model. But at least they can be loaded onto the website at the moment.</a:t>
            </a:r>
            <a:br>
              <a:rPr lang="en" sz="1200"/>
            </a:br>
            <a:endParaRPr sz="1200"/>
          </a:p>
          <a:p>
            <a:pPr indent="-304800" lvl="0" marL="457200" rtl="0" algn="l">
              <a:lnSpc>
                <a:spcPct val="100000"/>
              </a:lnSpc>
              <a:spcBef>
                <a:spcPts val="0"/>
              </a:spcBef>
              <a:spcAft>
                <a:spcPts val="0"/>
              </a:spcAft>
              <a:buSzPts val="1200"/>
              <a:buChar char="●"/>
            </a:pPr>
            <a:r>
              <a:rPr lang="en" sz="1200"/>
              <a:t>T</a:t>
            </a:r>
            <a:r>
              <a:rPr lang="en" sz="1200"/>
              <a:t>hrough trial and error we found that we could hold a virtual meeting using Zoom and then involve the students in moving the work around in the virtual model in real time. This would engage them in the curatorial experience with us.</a:t>
            </a:r>
            <a:br>
              <a:rPr lang="en" sz="1200"/>
            </a:br>
            <a:endParaRPr sz="1200"/>
          </a:p>
          <a:p>
            <a:pPr indent="-304800" lvl="0" marL="457200" rtl="0" algn="l">
              <a:lnSpc>
                <a:spcPct val="100000"/>
              </a:lnSpc>
              <a:spcBef>
                <a:spcPts val="0"/>
              </a:spcBef>
              <a:spcAft>
                <a:spcPts val="0"/>
              </a:spcAft>
              <a:buSzPts val="1200"/>
              <a:buChar char="●"/>
            </a:pPr>
            <a:r>
              <a:rPr lang="en" sz="1200"/>
              <a:t>Through a bit of research we discovered that we could create a simple walk-through, lock it, and place it on our website with a reader so that anyone could take a virtual walk through of the space.</a:t>
            </a:r>
            <a:endParaRPr sz="1200"/>
          </a:p>
          <a:p>
            <a:pPr indent="0" lvl="0" marL="457200" rtl="0" algn="l">
              <a:lnSpc>
                <a:spcPct val="100000"/>
              </a:lnSpc>
              <a:spcBef>
                <a:spcPts val="1600"/>
              </a:spcBef>
              <a:spcAft>
                <a:spcPts val="0"/>
              </a:spcAft>
              <a:buNone/>
            </a:pPr>
            <a:r>
              <a:t/>
            </a:r>
            <a:endParaRPr sz="12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